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ixKUoTBJ5+EYC2OW2cuOMeI6sn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 showOutlineIcons="0"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-104" y="-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5" Type="http://customschemas.google.com/relationships/presentationmetadata" Target="metadata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34CBA-9B22-874C-9065-C465F65528AA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603E9-1415-064F-AE02-FBDC99A46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db680e7c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db680e7c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db680e7c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db680e7c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5c06e18b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b5c06e18b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02f09baa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02f09baa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02f09baa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c02f09baa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02f09baa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02f09baa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02f09baa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02f09baa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a8faca69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ba8faca69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677525" y="1173750"/>
            <a:ext cx="76914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/>
              <a:t>Innovations to Watch in Community Solar</a:t>
            </a:r>
            <a:endParaRPr sz="3000"/>
          </a:p>
        </p:txBody>
      </p:sp>
      <p:sp>
        <p:nvSpPr>
          <p:cNvPr id="53" name="Google Shape;53;p1"/>
          <p:cNvSpPr txBox="1">
            <a:spLocks noGrp="1"/>
          </p:cNvSpPr>
          <p:nvPr>
            <p:ph type="subTitle" idx="1"/>
          </p:nvPr>
        </p:nvSpPr>
        <p:spPr>
          <a:xfrm>
            <a:off x="311700" y="1959300"/>
            <a:ext cx="8520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 dirty="0"/>
              <a:t>How Solar-Plus-Storage, Service Bundles and Community Partnerships Add Lasting Value for Community Solar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 dirty="0"/>
              <a:t>Jill K. Cliburn • jkcliburn@cliburnenergy.com</a:t>
            </a: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 dirty="0"/>
              <a:t> </a:t>
            </a:r>
            <a:endParaRPr sz="2000" dirty="0"/>
          </a:p>
        </p:txBody>
      </p:sp>
      <p:pic>
        <p:nvPicPr>
          <p:cNvPr id="54" name="Google Shape;5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098" y="3799998"/>
            <a:ext cx="4331200" cy="117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db680e7cf_0_6"/>
          <p:cNvSpPr txBox="1">
            <a:spLocks noGrp="1"/>
          </p:cNvSpPr>
          <p:nvPr>
            <p:ph type="title"/>
          </p:nvPr>
        </p:nvSpPr>
        <p:spPr>
          <a:xfrm>
            <a:off x="311700" y="372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Got Here</a:t>
            </a:r>
            <a:endParaRPr/>
          </a:p>
        </p:txBody>
      </p:sp>
      <p:sp>
        <p:nvSpPr>
          <p:cNvPr id="60" name="Google Shape;60;gbdb680e7cf_0_6"/>
          <p:cNvSpPr txBox="1"/>
          <p:nvPr/>
        </p:nvSpPr>
        <p:spPr>
          <a:xfrm>
            <a:off x="315900" y="1097525"/>
            <a:ext cx="85122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Early, premium-priced community solar helped grow the solar market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Long-term savings came with virtual net metering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Financing innovations have promoted “savings from day one”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Community solar has worked better with a policy push</a:t>
            </a:r>
            <a:endParaRPr sz="20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Our focus: creating partnerships to increase project value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…against a backdrop of rising renewable energy targets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…and concern for equity and inclusion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accent5"/>
                </a:solidFill>
              </a:rPr>
              <a:t>Community solar innovations can help grow</a:t>
            </a:r>
            <a:endParaRPr sz="2000" i="1">
              <a:solidFill>
                <a:schemeClr val="accent5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accent5"/>
                </a:solidFill>
              </a:rPr>
              <a:t>the solar market and protect long-term savings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db680e7cf_0_12"/>
          <p:cNvSpPr txBox="1">
            <a:spLocks noGrp="1"/>
          </p:cNvSpPr>
          <p:nvPr>
            <p:ph type="title"/>
          </p:nvPr>
        </p:nvSpPr>
        <p:spPr>
          <a:xfrm>
            <a:off x="311700" y="290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Community Solar Customers </a:t>
            </a:r>
            <a:r>
              <a:rPr lang="en" dirty="0" smtClean="0"/>
              <a:t>Want</a:t>
            </a:r>
            <a:r>
              <a:rPr lang="en-US" dirty="0" smtClean="0"/>
              <a:t>…</a:t>
            </a:r>
            <a:r>
              <a:rPr lang="en" dirty="0" smtClean="0"/>
              <a:t>  </a:t>
            </a:r>
            <a:endParaRPr dirty="0"/>
          </a:p>
        </p:txBody>
      </p:sp>
      <p:sp>
        <p:nvSpPr>
          <p:cNvPr id="66" name="Google Shape;66;gbdb680e7cf_0_12"/>
          <p:cNvSpPr txBox="1"/>
          <p:nvPr/>
        </p:nvSpPr>
        <p:spPr>
          <a:xfrm>
            <a:off x="311700" y="1206800"/>
            <a:ext cx="44130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Economic savings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Predictability of costs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Financing options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Simplicity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Alignment w/ personal values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(Benefits Available to LMI)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accent5"/>
                </a:solidFill>
              </a:rPr>
              <a:t>Policy can support these, but market forces affect the long-term outlook for community solar.</a:t>
            </a:r>
            <a:endParaRPr sz="2000" i="1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67" name="Google Shape;67;gbdb680e7cf_0_12"/>
          <p:cNvPicPr preferRelativeResize="0"/>
          <p:nvPr/>
        </p:nvPicPr>
        <p:blipFill rotWithShape="1">
          <a:blip r:embed="rId3">
            <a:alphaModFix/>
          </a:blip>
          <a:srcRect l="4067"/>
          <a:stretch/>
        </p:blipFill>
        <p:spPr>
          <a:xfrm>
            <a:off x="4633700" y="916925"/>
            <a:ext cx="4288599" cy="39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bdb680e7cf_0_12"/>
          <p:cNvSpPr txBox="1"/>
          <p:nvPr/>
        </p:nvSpPr>
        <p:spPr>
          <a:xfrm>
            <a:off x="7437600" y="4733850"/>
            <a:ext cx="134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Vote Solar 2018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5c06e18be_0_20"/>
          <p:cNvSpPr txBox="1"/>
          <p:nvPr/>
        </p:nvSpPr>
        <p:spPr>
          <a:xfrm>
            <a:off x="5653300" y="2666225"/>
            <a:ext cx="325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b5c06e18be_0_20"/>
          <p:cNvSpPr txBox="1"/>
          <p:nvPr/>
        </p:nvSpPr>
        <p:spPr>
          <a:xfrm>
            <a:off x="159325" y="145650"/>
            <a:ext cx="867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Welcome to the Future  </a:t>
            </a:r>
            <a:endParaRPr/>
          </a:p>
        </p:txBody>
      </p:sp>
      <p:pic>
        <p:nvPicPr>
          <p:cNvPr id="75" name="Google Shape;75;gb5c06e18be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91525"/>
            <a:ext cx="8839202" cy="172013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b5c06e18be_0_20"/>
          <p:cNvSpPr txBox="1"/>
          <p:nvPr/>
        </p:nvSpPr>
        <p:spPr>
          <a:xfrm>
            <a:off x="291325" y="761250"/>
            <a:ext cx="8411700" cy="227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Developers assess the likely return </a:t>
            </a:r>
            <a:r>
              <a:rPr lang="en-US" sz="1900" dirty="0" smtClean="0"/>
              <a:t>for bankable projects </a:t>
            </a:r>
            <a:r>
              <a:rPr lang="en" sz="1900" dirty="0" smtClean="0"/>
              <a:t>(i.e</a:t>
            </a:r>
            <a:r>
              <a:rPr lang="en" sz="1900" dirty="0"/>
              <a:t>., </a:t>
            </a:r>
            <a:r>
              <a:rPr lang="en" sz="1900" i="1" dirty="0"/>
              <a:t>don’t worry</a:t>
            </a:r>
            <a:r>
              <a:rPr lang="en" sz="1900" dirty="0"/>
              <a:t>). Yet, as renewables increase, the market value of new PV-only projects will slip.</a:t>
            </a:r>
            <a:endParaRPr sz="1900" dirty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Do falling solar costs and rising market shares affect </a:t>
            </a:r>
            <a:r>
              <a:rPr lang="en" sz="1900" i="1" dirty="0"/>
              <a:t>future</a:t>
            </a:r>
            <a:r>
              <a:rPr lang="en" sz="1900" dirty="0"/>
              <a:t> project participants’ realistic savings expectations?</a:t>
            </a:r>
            <a:endParaRPr sz="1900" dirty="0"/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r>
              <a:rPr lang="en" sz="1900" dirty="0"/>
              <a:t>What strategies can add flexibility and secure community solar value?</a:t>
            </a:r>
            <a:r>
              <a:rPr lang="en" sz="2400" dirty="0"/>
              <a:t> 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02f09baa7_0_22"/>
          <p:cNvSpPr txBox="1">
            <a:spLocks noGrp="1"/>
          </p:cNvSpPr>
          <p:nvPr>
            <p:ph type="title"/>
          </p:nvPr>
        </p:nvSpPr>
        <p:spPr>
          <a:xfrm>
            <a:off x="155100" y="126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smtClean="0"/>
              <a:t>Sample Case</a:t>
            </a:r>
            <a:r>
              <a:rPr lang="en" sz="2300" dirty="0" smtClean="0"/>
              <a:t>: </a:t>
            </a:r>
            <a:r>
              <a:rPr lang="en" sz="2300" dirty="0"/>
              <a:t>Solar+Storage or a Triple-Play</a:t>
            </a:r>
            <a:endParaRPr sz="23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/>
              <a:t>To Reduce Demand and Improve Net Benefits</a:t>
            </a:r>
            <a:endParaRPr sz="2300" dirty="0"/>
          </a:p>
        </p:txBody>
      </p:sp>
      <p:pic>
        <p:nvPicPr>
          <p:cNvPr id="82" name="Google Shape;82;gc02f09baa7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624" y="1014725"/>
            <a:ext cx="6289699" cy="3019050"/>
          </a:xfrm>
          <a:prstGeom prst="rect">
            <a:avLst/>
          </a:prstGeom>
          <a:noFill/>
          <a:ln>
            <a:noFill/>
          </a:ln>
          <a:effectLst>
            <a:outerShdw blurRad="57150" dist="952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3" name="Google Shape;83;gc02f09baa7_0_22"/>
          <p:cNvSpPr txBox="1"/>
          <p:nvPr/>
        </p:nvSpPr>
        <p:spPr>
          <a:xfrm>
            <a:off x="200275" y="4203725"/>
            <a:ext cx="8475300" cy="8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Community solar plus a utility-side battery (1 MW / 2MWH) would reduce wholesale demand charges and increase B/C to about 1.6. This utility also had an ongoing DR program, so it tested </a:t>
            </a:r>
            <a:r>
              <a:rPr lang="en" sz="1200" dirty="0" smtClean="0">
                <a:solidFill>
                  <a:schemeClr val="dk1"/>
                </a:solidFill>
              </a:rPr>
              <a:t>load</a:t>
            </a:r>
            <a:r>
              <a:rPr lang="en-US" sz="1200" dirty="0" smtClean="0">
                <a:solidFill>
                  <a:schemeClr val="dk1"/>
                </a:solidFill>
              </a:rPr>
              <a:t>-</a:t>
            </a:r>
            <a:r>
              <a:rPr lang="en" sz="1200" dirty="0" smtClean="0">
                <a:solidFill>
                  <a:schemeClr val="dk1"/>
                </a:solidFill>
              </a:rPr>
              <a:t>management </a:t>
            </a:r>
            <a:r>
              <a:rPr lang="en" sz="1200" dirty="0">
                <a:solidFill>
                  <a:schemeClr val="dk1"/>
                </a:solidFill>
              </a:rPr>
              <a:t>controls for an additional 200-kW demand reduction. Community solar subscribers benefit more or less, depending on program structure. (Cliburn, 2018)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02f09baa7_0_36"/>
          <p:cNvSpPr txBox="1"/>
          <p:nvPr/>
        </p:nvSpPr>
        <p:spPr>
          <a:xfrm>
            <a:off x="5653300" y="2666225"/>
            <a:ext cx="325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c02f09baa7_0_36"/>
          <p:cNvSpPr txBox="1"/>
          <p:nvPr/>
        </p:nvSpPr>
        <p:spPr>
          <a:xfrm>
            <a:off x="159325" y="145650"/>
            <a:ext cx="8675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Alternative Biz Models for</a:t>
            </a:r>
            <a:endParaRPr sz="2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Community Solar-Plus  </a:t>
            </a:r>
            <a:endParaRPr/>
          </a:p>
        </p:txBody>
      </p:sp>
      <p:sp>
        <p:nvSpPr>
          <p:cNvPr id="90" name="Google Shape;90;gc02f09baa7_0_36"/>
          <p:cNvSpPr txBox="1"/>
          <p:nvPr/>
        </p:nvSpPr>
        <p:spPr>
          <a:xfrm>
            <a:off x="291324" y="1280150"/>
            <a:ext cx="8517395" cy="37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Utilities share storage benefits, e.g., demand reduction, with community solar participants (new rates, bill credits)</a:t>
            </a:r>
            <a:endParaRPr sz="1900" dirty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Developers receive an incentive per kWh on </a:t>
            </a:r>
            <a:r>
              <a:rPr lang="en-US" sz="1900" dirty="0" smtClean="0"/>
              <a:t>non-utility </a:t>
            </a:r>
            <a:r>
              <a:rPr lang="en" sz="1900" dirty="0" smtClean="0"/>
              <a:t>solar-plus project</a:t>
            </a:r>
            <a:r>
              <a:rPr lang="en-US" sz="1900" dirty="0" err="1" smtClean="0"/>
              <a:t>s</a:t>
            </a:r>
            <a:endParaRPr sz="1900" dirty="0" smtClean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Adding storage may help gain interconnection approval / siting benefit</a:t>
            </a:r>
            <a:endParaRPr sz="1900" dirty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Community solar projects may be </a:t>
            </a:r>
            <a:r>
              <a:rPr lang="en" sz="1900" i="1" dirty="0"/>
              <a:t>required</a:t>
            </a:r>
            <a:r>
              <a:rPr lang="en" sz="1900" dirty="0"/>
              <a:t> to have storage (&amp; perhaps other high-value design elements); participants share added benefits</a:t>
            </a:r>
            <a:endParaRPr sz="1900" dirty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Demand reduction (DR), energy efficiency (EE), weatherization or other companion measures boost bill </a:t>
            </a:r>
            <a:r>
              <a:rPr lang="en" sz="1900" dirty="0" smtClean="0"/>
              <a:t>savings</a:t>
            </a:r>
            <a:r>
              <a:rPr lang="en-US" sz="1900" dirty="0" smtClean="0"/>
              <a:t>—though implementation is hard</a:t>
            </a:r>
            <a:endParaRPr sz="1900" dirty="0" smtClean="0"/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r>
              <a:rPr lang="en" sz="1900" dirty="0"/>
              <a:t>Savings measures may be subsidized through donations, grants, or other programs for LMI customers </a:t>
            </a:r>
            <a:endParaRPr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02f09baa7_0_28"/>
          <p:cNvSpPr txBox="1">
            <a:spLocks noGrp="1"/>
          </p:cNvSpPr>
          <p:nvPr>
            <p:ph type="title"/>
          </p:nvPr>
        </p:nvSpPr>
        <p:spPr>
          <a:xfrm>
            <a:off x="311700" y="2621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Examples - State Level</a:t>
            </a:r>
            <a:endParaRPr dirty="0"/>
          </a:p>
        </p:txBody>
      </p:sp>
      <p:sp>
        <p:nvSpPr>
          <p:cNvPr id="96" name="Google Shape;96;gc02f09baa7_0_28"/>
          <p:cNvSpPr txBox="1">
            <a:spLocks noGrp="1"/>
          </p:cNvSpPr>
          <p:nvPr>
            <p:ph type="body" idx="1"/>
          </p:nvPr>
        </p:nvSpPr>
        <p:spPr>
          <a:xfrm>
            <a:off x="213360" y="863550"/>
            <a:ext cx="435864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28448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MA provides Energy Storage Adder credits for community solar-plus. Goals for 687 MW community solar; 325 MW with storage</a:t>
            </a:r>
            <a:endParaRPr sz="1600" dirty="0">
              <a:solidFill>
                <a:schemeClr val="tx1"/>
              </a:solidFill>
            </a:endParaRPr>
          </a:p>
          <a:p>
            <a:pPr marL="365760" lvl="0" indent="-28448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NY has just announced 75 MW new community solar, including 15 MW paired with storage by </a:t>
            </a:r>
            <a:r>
              <a:rPr lang="en" sz="1600" dirty="0" smtClean="0">
                <a:solidFill>
                  <a:schemeClr val="tx1"/>
                </a:solidFill>
              </a:rPr>
              <a:t>2025</a:t>
            </a:r>
            <a:r>
              <a:rPr lang="en-US" sz="1600" dirty="0" smtClean="0">
                <a:solidFill>
                  <a:schemeClr val="tx1"/>
                </a:solidFill>
              </a:rPr>
              <a:t>; more to come</a:t>
            </a:r>
            <a:endParaRPr sz="1600" dirty="0" smtClean="0">
              <a:solidFill>
                <a:schemeClr val="tx1"/>
              </a:solidFill>
            </a:endParaRPr>
          </a:p>
          <a:p>
            <a:pPr marL="365760" lvl="0" indent="-284480" algn="l" rtl="0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 dirty="0" smtClean="0">
                <a:solidFill>
                  <a:schemeClr val="tx1"/>
                </a:solidFill>
              </a:rPr>
              <a:t>NY</a:t>
            </a:r>
            <a:r>
              <a:rPr lang="en-US" sz="1600" dirty="0" smtClean="0">
                <a:solidFill>
                  <a:schemeClr val="tx1"/>
                </a:solidFill>
              </a:rPr>
              <a:t> examples</a:t>
            </a:r>
            <a:r>
              <a:rPr lang="en" sz="1600" dirty="0" smtClean="0">
                <a:solidFill>
                  <a:schemeClr val="tx1"/>
                </a:solidFill>
              </a:rPr>
              <a:t> </a:t>
            </a:r>
            <a:r>
              <a:rPr lang="en" sz="1600" dirty="0">
                <a:solidFill>
                  <a:schemeClr val="tx1"/>
                </a:solidFill>
              </a:rPr>
              <a:t>include a CCA-type program on behalf of all electric customers in the town of </a:t>
            </a:r>
            <a:r>
              <a:rPr lang="en" sz="1600" dirty="0" smtClean="0">
                <a:solidFill>
                  <a:schemeClr val="tx1"/>
                </a:solidFill>
              </a:rPr>
              <a:t>Lima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365760" lvl="0" indent="-284480" algn="l" rtl="0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Some state community solar rules </a:t>
            </a:r>
            <a:r>
              <a:rPr lang="en-US" sz="1600" i="1" dirty="0" smtClean="0">
                <a:solidFill>
                  <a:schemeClr val="tx1"/>
                </a:solidFill>
              </a:rPr>
              <a:t>allow</a:t>
            </a:r>
            <a:r>
              <a:rPr lang="en-US" sz="1600" dirty="0" smtClean="0">
                <a:solidFill>
                  <a:schemeClr val="tx1"/>
                </a:solidFill>
              </a:rPr>
              <a:t> solar-plus without providing details.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97" name="Google Shape;97;gc02f09baa7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51015"/>
            <a:ext cx="4527601" cy="3412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02f09baa7_0_54"/>
          <p:cNvSpPr txBox="1">
            <a:spLocks noGrp="1"/>
          </p:cNvSpPr>
          <p:nvPr>
            <p:ph type="title"/>
          </p:nvPr>
        </p:nvSpPr>
        <p:spPr>
          <a:xfrm>
            <a:off x="311700" y="399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Examples - Local Utilities</a:t>
            </a:r>
            <a:endParaRPr dirty="0"/>
          </a:p>
        </p:txBody>
      </p:sp>
      <p:sp>
        <p:nvSpPr>
          <p:cNvPr id="103" name="Google Shape;103;gc02f09baa7_0_5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28448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Fayetteville, NC and Sterling, MA community solar plus utility storage</a:t>
            </a:r>
            <a:endParaRPr sz="1600" dirty="0">
              <a:solidFill>
                <a:srgbClr val="000000"/>
              </a:solidFill>
            </a:endParaRPr>
          </a:p>
          <a:p>
            <a:pPr marL="365760" lvl="0" indent="-28448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Roanoke </a:t>
            </a:r>
            <a:r>
              <a:rPr lang="en" sz="1600" dirty="0" smtClean="0">
                <a:solidFill>
                  <a:srgbClr val="000000"/>
                </a:solidFill>
              </a:rPr>
              <a:t>NC </a:t>
            </a:r>
            <a:r>
              <a:rPr lang="en-US" sz="1600" dirty="0" smtClean="0">
                <a:solidFill>
                  <a:srgbClr val="000000"/>
                </a:solidFill>
              </a:rPr>
              <a:t>EMC</a:t>
            </a:r>
            <a:r>
              <a:rPr lang="en" sz="1600" dirty="0" smtClean="0">
                <a:solidFill>
                  <a:srgbClr val="000000"/>
                </a:solidFill>
              </a:rPr>
              <a:t> </a:t>
            </a:r>
            <a:r>
              <a:rPr lang="en" sz="1600" dirty="0">
                <a:solidFill>
                  <a:srgbClr val="000000"/>
                </a:solidFill>
              </a:rPr>
              <a:t>also </a:t>
            </a:r>
            <a:r>
              <a:rPr lang="en" sz="1600" dirty="0" smtClean="0">
                <a:solidFill>
                  <a:srgbClr val="000000"/>
                </a:solidFill>
              </a:rPr>
              <a:t>offe</a:t>
            </a:r>
            <a:r>
              <a:rPr lang="en-US" sz="1600" dirty="0" err="1" smtClean="0">
                <a:solidFill>
                  <a:srgbClr val="000000"/>
                </a:solidFill>
              </a:rPr>
              <a:t>rs</a:t>
            </a:r>
            <a:r>
              <a:rPr lang="en" sz="1600" dirty="0" smtClean="0">
                <a:solidFill>
                  <a:srgbClr val="000000"/>
                </a:solidFill>
              </a:rPr>
              <a:t> </a:t>
            </a:r>
            <a:r>
              <a:rPr lang="en" sz="1600" dirty="0">
                <a:solidFill>
                  <a:srgbClr val="000000"/>
                </a:solidFill>
              </a:rPr>
              <a:t>community solar plus utility storage; grant funds support shares for LI, along with home weatherization</a:t>
            </a:r>
            <a:endParaRPr sz="1600" dirty="0">
              <a:solidFill>
                <a:srgbClr val="000000"/>
              </a:solidFill>
            </a:endParaRPr>
          </a:p>
          <a:p>
            <a:pPr marL="365760" lvl="0" indent="-28448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Orcas Power &amp; Light, WA community solar-plus, including LMI donation; financing for efficiency add-on </a:t>
            </a:r>
            <a:endParaRPr sz="1600" dirty="0">
              <a:solidFill>
                <a:srgbClr val="000000"/>
              </a:solidFill>
            </a:endParaRPr>
          </a:p>
          <a:p>
            <a:pPr marL="365760" lvl="0" indent="-284480" algn="l" rtl="0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Sacramento (SMUD) offers storage shares for demand-reduction benefits to commercial customers</a:t>
            </a:r>
            <a:endParaRPr sz="1600" dirty="0">
              <a:solidFill>
                <a:srgbClr val="000000"/>
              </a:solidFill>
            </a:endParaRPr>
          </a:p>
        </p:txBody>
      </p:sp>
      <p:pic>
        <p:nvPicPr>
          <p:cNvPr id="104" name="Google Shape;104;gc02f09baa7_0_54"/>
          <p:cNvPicPr preferRelativeResize="0"/>
          <p:nvPr/>
        </p:nvPicPr>
        <p:blipFill rotWithShape="1">
          <a:blip r:embed="rId3">
            <a:alphaModFix/>
          </a:blip>
          <a:srcRect l="12461" t="-11610" r="6619" b="11609"/>
          <a:stretch/>
        </p:blipFill>
        <p:spPr>
          <a:xfrm>
            <a:off x="4457275" y="1133438"/>
            <a:ext cx="4191099" cy="345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a8faca696_0_6"/>
          <p:cNvSpPr txBox="1">
            <a:spLocks noGrp="1"/>
          </p:cNvSpPr>
          <p:nvPr>
            <p:ph type="title"/>
          </p:nvPr>
        </p:nvSpPr>
        <p:spPr>
          <a:xfrm>
            <a:off x="311700" y="326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Watch for More from the SPECs Project </a:t>
            </a:r>
            <a:endParaRPr/>
          </a:p>
        </p:txBody>
      </p:sp>
      <p:pic>
        <p:nvPicPr>
          <p:cNvPr id="110" name="Google Shape;110;gba8faca696_0_6"/>
          <p:cNvPicPr preferRelativeResize="0"/>
          <p:nvPr/>
        </p:nvPicPr>
        <p:blipFill rotWithShape="1">
          <a:blip r:embed="rId3">
            <a:alphaModFix/>
          </a:blip>
          <a:srcRect l="15310" t="19716" r="14489" b="1950"/>
          <a:stretch/>
        </p:blipFill>
        <p:spPr>
          <a:xfrm>
            <a:off x="3925375" y="1239200"/>
            <a:ext cx="4899838" cy="341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ba8faca696_0_6"/>
          <p:cNvSpPr txBox="1"/>
          <p:nvPr/>
        </p:nvSpPr>
        <p:spPr>
          <a:xfrm>
            <a:off x="198850" y="4042325"/>
            <a:ext cx="29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ba8faca696_0_6"/>
          <p:cNvSpPr txBox="1"/>
          <p:nvPr/>
        </p:nvSpPr>
        <p:spPr>
          <a:xfrm>
            <a:off x="311700" y="1001100"/>
            <a:ext cx="3461700" cy="3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Cliburn and Assoc. has  worked with NCCETC and the NREL Solar Energy Innovation Network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365760" lvl="0" indent="-28448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Education on what solar plus storage offers to the local community </a:t>
            </a:r>
            <a:r>
              <a:rPr lang="en" sz="1600" i="1" dirty="0"/>
              <a:t>and</a:t>
            </a:r>
            <a:r>
              <a:rPr lang="en" sz="1600" dirty="0"/>
              <a:t> upstream market players</a:t>
            </a:r>
            <a:endParaRPr sz="1600" dirty="0"/>
          </a:p>
          <a:p>
            <a:pPr marL="0" lvl="0" indent="0" algn="l" rtl="0">
              <a:spcBef>
                <a:spcPts val="50"/>
              </a:spcBef>
              <a:spcAft>
                <a:spcPts val="0"/>
              </a:spcAft>
              <a:buNone/>
            </a:pPr>
            <a:endParaRPr sz="1600" dirty="0"/>
          </a:p>
          <a:p>
            <a:pPr marL="365760" lvl="0" indent="-284480" algn="l" rtl="0">
              <a:spcBef>
                <a:spcPts val="5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A modeling tool that can help co-ops, munis and others to estimate solar-plus value</a:t>
            </a:r>
            <a:endParaRPr sz="1600" dirty="0"/>
          </a:p>
          <a:p>
            <a:pPr marL="0" lvl="0" indent="0" algn="l" rtl="0">
              <a:spcBef>
                <a:spcPts val="50"/>
              </a:spcBef>
              <a:spcAft>
                <a:spcPts val="0"/>
              </a:spcAft>
              <a:buNone/>
            </a:pPr>
            <a:endParaRPr sz="1600" dirty="0"/>
          </a:p>
          <a:p>
            <a:pPr marL="365760" lvl="0" indent="-284480" algn="l" rtl="0">
              <a:spcBef>
                <a:spcPts val="50"/>
              </a:spcBef>
              <a:spcAft>
                <a:spcPts val="50"/>
              </a:spcAft>
              <a:buSzPts val="1600"/>
              <a:buChar char="●"/>
            </a:pPr>
            <a:r>
              <a:rPr lang="en" sz="1600" dirty="0"/>
              <a:t>A framework for best-practices </a:t>
            </a:r>
            <a:r>
              <a:rPr lang="en-US" sz="1600" dirty="0" smtClean="0"/>
              <a:t>project </a:t>
            </a:r>
            <a:r>
              <a:rPr lang="en" sz="1600" dirty="0" smtClean="0"/>
              <a:t>procurement</a:t>
            </a:r>
            <a:endParaRPr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532880" y="4653141"/>
            <a:ext cx="2049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www.solarvalueproject.com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603</Words>
  <PresentationFormat>On-screen Show (16:9)</PresentationFormat>
  <Paragraphs>61</Paragraphs>
  <Slides>9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Innovations to Watch in Community Solar</vt:lpstr>
      <vt:lpstr>How We Got Here</vt:lpstr>
      <vt:lpstr>Community Solar Customers Want…  </vt:lpstr>
      <vt:lpstr>Slide 4</vt:lpstr>
      <vt:lpstr>Sample Case: Solar+Storage or a Triple-Play To Reduce Demand and Improve Net Benefits</vt:lpstr>
      <vt:lpstr>Slide 6</vt:lpstr>
      <vt:lpstr>Examples - State Level</vt:lpstr>
      <vt:lpstr>Examples - Local Utilities</vt:lpstr>
      <vt:lpstr>Watch for More from the SPECs Project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 to Watch in Community Solar</dc:title>
  <cp:lastModifiedBy>Jill Cliburn</cp:lastModifiedBy>
  <cp:revision>9</cp:revision>
  <cp:lastPrinted>2021-02-23T17:05:12Z</cp:lastPrinted>
  <dcterms:created xsi:type="dcterms:W3CDTF">2021-02-23T16:41:24Z</dcterms:created>
  <dcterms:modified xsi:type="dcterms:W3CDTF">2021-02-23T21:22:27Z</dcterms:modified>
</cp:coreProperties>
</file>